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varScale="1">
        <p:scale>
          <a:sx n="82" d="100"/>
          <a:sy n="82" d="100"/>
        </p:scale>
        <p:origin x="629"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11"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712"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71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714"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715"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716"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48" name="Group 18"/>
          <p:cNvGrpSpPr/>
          <p:nvPr/>
        </p:nvGrpSpPr>
        <p:grpSpPr>
          <a:xfrm>
            <a:off x="546100" y="-4763"/>
            <a:ext cx="5014912" cy="6862763"/>
            <a:chOff x="2928938" y="-4763"/>
            <a:chExt cx="5014912" cy="6862763"/>
          </a:xfrm>
        </p:grpSpPr>
        <p:sp>
          <p:nvSpPr>
            <p:cNvPr id="1048625"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626"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627"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628"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629"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630"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631"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632"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33"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34" name="Footer Placeholder 4"/>
          <p:cNvSpPr>
            <a:spLocks noGrp="1"/>
          </p:cNvSpPr>
          <p:nvPr>
            <p:ph type="ftr" sz="quarter" idx="11"/>
          </p:nvPr>
        </p:nvSpPr>
        <p:spPr>
          <a:xfrm>
            <a:off x="5332412" y="5883275"/>
            <a:ext cx="4324044" cy="365125"/>
          </a:xfrm>
        </p:spPr>
        <p:txBody>
          <a:bodyPr/>
          <a:lstStyle/>
          <a:p>
            <a:endParaRPr lang="en-US" dirty="0"/>
          </a:p>
        </p:txBody>
      </p:sp>
      <p:sp>
        <p:nvSpPr>
          <p:cNvPr id="1048635"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80"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681"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82"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683"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1048684" name="Footer Placeholder 5"/>
          <p:cNvSpPr>
            <a:spLocks noGrp="1"/>
          </p:cNvSpPr>
          <p:nvPr>
            <p:ph type="ftr" sz="quarter" idx="11"/>
          </p:nvPr>
        </p:nvSpPr>
        <p:spPr/>
        <p:txBody>
          <a:bodyPr/>
          <a:lstStyle/>
          <a:p>
            <a:endParaRPr lang="en-US" dirty="0"/>
          </a:p>
        </p:txBody>
      </p:sp>
      <p:sp>
        <p:nvSpPr>
          <p:cNvPr id="1048685"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45"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46"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47"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48" name="Footer Placeholder 4"/>
          <p:cNvSpPr>
            <a:spLocks noGrp="1"/>
          </p:cNvSpPr>
          <p:nvPr>
            <p:ph type="ftr" sz="quarter" idx="11"/>
          </p:nvPr>
        </p:nvSpPr>
        <p:spPr/>
        <p:txBody>
          <a:bodyPr/>
          <a:lstStyle/>
          <a:p>
            <a:endParaRPr lang="en-US" dirty="0"/>
          </a:p>
        </p:txBody>
      </p:sp>
      <p:sp>
        <p:nvSpPr>
          <p:cNvPr id="1048649"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7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4867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04867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75"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endParaRPr lang="en-US"/>
          </a:p>
        </p:txBody>
      </p:sp>
      <p:sp>
        <p:nvSpPr>
          <p:cNvPr id="1048676"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77"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78" name="Footer Placeholder 4"/>
          <p:cNvSpPr>
            <a:spLocks noGrp="1"/>
          </p:cNvSpPr>
          <p:nvPr>
            <p:ph type="ftr" sz="quarter" idx="11"/>
          </p:nvPr>
        </p:nvSpPr>
        <p:spPr/>
        <p:txBody>
          <a:bodyPr/>
          <a:lstStyle/>
          <a:p>
            <a:endParaRPr lang="en-US" dirty="0"/>
          </a:p>
        </p:txBody>
      </p:sp>
      <p:sp>
        <p:nvSpPr>
          <p:cNvPr id="1048679"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40"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41"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42"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43" name="Footer Placeholder 4"/>
          <p:cNvSpPr>
            <a:spLocks noGrp="1"/>
          </p:cNvSpPr>
          <p:nvPr>
            <p:ph type="ftr" sz="quarter" idx="11"/>
          </p:nvPr>
        </p:nvSpPr>
        <p:spPr/>
        <p:txBody>
          <a:bodyPr/>
          <a:lstStyle/>
          <a:p>
            <a:endParaRPr lang="en-US" dirty="0"/>
          </a:p>
        </p:txBody>
      </p:sp>
      <p:sp>
        <p:nvSpPr>
          <p:cNvPr id="1048644"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9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4869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04869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5"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1048696"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97"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98" name="Footer Placeholder 4"/>
          <p:cNvSpPr>
            <a:spLocks noGrp="1"/>
          </p:cNvSpPr>
          <p:nvPr>
            <p:ph type="ftr" sz="quarter" idx="11"/>
          </p:nvPr>
        </p:nvSpPr>
        <p:spPr/>
        <p:txBody>
          <a:bodyPr/>
          <a:lstStyle/>
          <a:p>
            <a:endParaRPr lang="en-US" dirty="0"/>
          </a:p>
        </p:txBody>
      </p:sp>
      <p:sp>
        <p:nvSpPr>
          <p:cNvPr id="1048699"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56"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57"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1048658"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59"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lvl1pPr algn="ctr"/>
          </a:lstStyle>
          <a:p>
            <a:r>
              <a:rPr lang="en-US"/>
              <a:t>Click to edit Master title style</a:t>
            </a:r>
            <a:endParaRPr lang="en-US" dirty="0"/>
          </a:p>
        </p:txBody>
      </p:sp>
      <p:sp>
        <p:nvSpPr>
          <p:cNvPr id="1048707"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08"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709" name="Footer Placeholder 4"/>
          <p:cNvSpPr>
            <a:spLocks noGrp="1"/>
          </p:cNvSpPr>
          <p:nvPr>
            <p:ph type="ftr" sz="quarter" idx="11"/>
          </p:nvPr>
        </p:nvSpPr>
        <p:spPr/>
        <p:txBody>
          <a:bodyPr/>
          <a:lstStyle/>
          <a:p>
            <a:endParaRPr lang="en-US" dirty="0"/>
          </a:p>
        </p:txBody>
      </p:sp>
      <p:sp>
        <p:nvSpPr>
          <p:cNvPr id="1048710"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7"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68"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69"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70" name="Footer Placeholder 4"/>
          <p:cNvSpPr>
            <a:spLocks noGrp="1"/>
          </p:cNvSpPr>
          <p:nvPr>
            <p:ph type="ftr" sz="quarter" idx="11"/>
          </p:nvPr>
        </p:nvSpPr>
        <p:spPr/>
        <p:txBody>
          <a:bodyPr/>
          <a:lstStyle/>
          <a:p>
            <a:endParaRPr lang="en-US" dirty="0"/>
          </a:p>
        </p:txBody>
      </p:sp>
      <p:sp>
        <p:nvSpPr>
          <p:cNvPr id="1048671"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02"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03" name="Footer Placeholder 4"/>
          <p:cNvSpPr>
            <a:spLocks noGrp="1"/>
          </p:cNvSpPr>
          <p:nvPr>
            <p:ph type="ftr" sz="quarter" idx="11"/>
          </p:nvPr>
        </p:nvSpPr>
        <p:spPr/>
        <p:txBody>
          <a:bodyPr/>
          <a:lstStyle/>
          <a:p>
            <a:endParaRPr lang="en-US" dirty="0"/>
          </a:p>
        </p:txBody>
      </p:sp>
      <p:sp>
        <p:nvSpPr>
          <p:cNvPr id="1048604"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6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6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104866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1048665" name="Footer Placeholder 4"/>
          <p:cNvSpPr>
            <a:spLocks noGrp="1"/>
          </p:cNvSpPr>
          <p:nvPr>
            <p:ph type="ftr" sz="quarter" idx="11"/>
          </p:nvPr>
        </p:nvSpPr>
        <p:spPr/>
        <p:txBody>
          <a:bodyPr/>
          <a:lstStyle/>
          <a:p>
            <a:endParaRPr lang="en-US" dirty="0"/>
          </a:p>
        </p:txBody>
      </p:sp>
      <p:sp>
        <p:nvSpPr>
          <p:cNvPr id="104866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86"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687"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88"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689"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1048690" name="Footer Placeholder 5"/>
          <p:cNvSpPr>
            <a:spLocks noGrp="1"/>
          </p:cNvSpPr>
          <p:nvPr>
            <p:ph type="ftr" sz="quarter" idx="11"/>
          </p:nvPr>
        </p:nvSpPr>
        <p:spPr/>
        <p:txBody>
          <a:bodyPr/>
          <a:lstStyle/>
          <a:p>
            <a:endParaRPr lang="en-US" dirty="0"/>
          </a:p>
        </p:txBody>
      </p:sp>
      <p:sp>
        <p:nvSpPr>
          <p:cNvPr id="1048691"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587" name="Title 1"/>
          <p:cNvSpPr>
            <a:spLocks noGrp="1"/>
          </p:cNvSpPr>
          <p:nvPr>
            <p:ph type="title"/>
          </p:nvPr>
        </p:nvSpPr>
        <p:spPr/>
        <p:txBody>
          <a:bodyPr/>
          <a:lstStyle/>
          <a:p>
            <a:r>
              <a:rPr lang="en-US"/>
              <a:t>Click to edit Master title style</a:t>
            </a:r>
            <a:endParaRPr lang="en-US" dirty="0"/>
          </a:p>
        </p:txBody>
      </p:sp>
      <p:sp>
        <p:nvSpPr>
          <p:cNvPr id="1048588"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589"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90"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48591"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92"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1048593" name="Footer Placeholder 7"/>
          <p:cNvSpPr>
            <a:spLocks noGrp="1"/>
          </p:cNvSpPr>
          <p:nvPr>
            <p:ph type="ftr" sz="quarter" idx="11"/>
          </p:nvPr>
        </p:nvSpPr>
        <p:spPr/>
        <p:txBody>
          <a:bodyPr/>
          <a:lstStyle/>
          <a:p>
            <a:endParaRPr lang="en-US" dirty="0"/>
          </a:p>
        </p:txBody>
      </p:sp>
      <p:sp>
        <p:nvSpPr>
          <p:cNvPr id="1048594"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6" name="Title 1"/>
          <p:cNvSpPr>
            <a:spLocks noGrp="1"/>
          </p:cNvSpPr>
          <p:nvPr>
            <p:ph type="title"/>
          </p:nvPr>
        </p:nvSpPr>
        <p:spPr/>
        <p:txBody>
          <a:bodyPr/>
          <a:lstStyle/>
          <a:p>
            <a:r>
              <a:rPr lang="en-US"/>
              <a:t>Click to edit Master title style</a:t>
            </a:r>
            <a:endParaRPr lang="en-US" dirty="0"/>
          </a:p>
        </p:txBody>
      </p:sp>
      <p:sp>
        <p:nvSpPr>
          <p:cNvPr id="1048637"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1048638" name="Footer Placeholder 3"/>
          <p:cNvSpPr>
            <a:spLocks noGrp="1"/>
          </p:cNvSpPr>
          <p:nvPr>
            <p:ph type="ftr" sz="quarter" idx="11"/>
          </p:nvPr>
        </p:nvSpPr>
        <p:spPr/>
        <p:txBody>
          <a:bodyPr/>
          <a:lstStyle/>
          <a:p>
            <a:endParaRPr lang="en-US" dirty="0"/>
          </a:p>
        </p:txBody>
      </p:sp>
      <p:sp>
        <p:nvSpPr>
          <p:cNvPr id="1048639"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1048623" name="Footer Placeholder 2"/>
          <p:cNvSpPr>
            <a:spLocks noGrp="1"/>
          </p:cNvSpPr>
          <p:nvPr>
            <p:ph type="ftr" sz="quarter" idx="11"/>
          </p:nvPr>
        </p:nvSpPr>
        <p:spPr/>
        <p:txBody>
          <a:bodyPr/>
          <a:lstStyle/>
          <a:p>
            <a:endParaRPr lang="en-US" dirty="0"/>
          </a:p>
        </p:txBody>
      </p:sp>
      <p:sp>
        <p:nvSpPr>
          <p:cNvPr id="104862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01"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702"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703"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1048704" name="Footer Placeholder 5"/>
          <p:cNvSpPr>
            <a:spLocks noGrp="1"/>
          </p:cNvSpPr>
          <p:nvPr>
            <p:ph type="ftr" sz="quarter" idx="11"/>
          </p:nvPr>
        </p:nvSpPr>
        <p:spPr/>
        <p:txBody>
          <a:bodyPr/>
          <a:lstStyle/>
          <a:p>
            <a:endParaRPr lang="en-US" dirty="0"/>
          </a:p>
        </p:txBody>
      </p:sp>
      <p:sp>
        <p:nvSpPr>
          <p:cNvPr id="1048705"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51"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52"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048653"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1048654" name="Footer Placeholder 5"/>
          <p:cNvSpPr>
            <a:spLocks noGrp="1"/>
          </p:cNvSpPr>
          <p:nvPr>
            <p:ph type="ftr" sz="quarter" idx="11"/>
          </p:nvPr>
        </p:nvSpPr>
        <p:spPr/>
        <p:txBody>
          <a:bodyPr/>
          <a:lstStyle/>
          <a:p>
            <a:endParaRPr lang="en-US" dirty="0"/>
          </a:p>
        </p:txBody>
      </p:sp>
      <p:sp>
        <p:nvSpPr>
          <p:cNvPr id="1048655"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fld>
            <a:endParaRPr lang="en-US"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3"/>
          <p:cNvPicPr>
            <a:picLocks noChangeAspect="1"/>
          </p:cNvPicPr>
          <p:nvPr/>
        </p:nvPicPr>
        <p:blipFill>
          <a:blip r:embed="rId1"/>
          <a:stretch>
            <a:fillRect/>
          </a:stretch>
        </p:blipFill>
        <p:spPr>
          <a:xfrm>
            <a:off x="3972560" y="210446"/>
            <a:ext cx="5019039" cy="1548179"/>
          </a:xfrm>
          <a:prstGeom prst="rect">
            <a:avLst/>
          </a:prstGeom>
        </p:spPr>
      </p:pic>
      <p:sp>
        <p:nvSpPr>
          <p:cNvPr id="1048595" name="Title 4"/>
          <p:cNvSpPr>
            <a:spLocks noGrp="1"/>
          </p:cNvSpPr>
          <p:nvPr>
            <p:ph type="title"/>
          </p:nvPr>
        </p:nvSpPr>
        <p:spPr>
          <a:xfrm>
            <a:off x="1684065" y="2671399"/>
            <a:ext cx="9479902" cy="986431"/>
          </a:xfrm>
        </p:spPr>
        <p:txBody>
          <a:bodyPr>
            <a:noAutofit/>
          </a:bodyPr>
          <a:lstStyle/>
          <a:p>
            <a:r>
              <a:rPr lang="en-US" sz="2400" b="1" dirty="0">
                <a:latin typeface="Arial" panose="020B0604020202020204" pitchFamily="34" charset="0"/>
                <a:cs typeface="Arial" panose="020B0604020202020204" pitchFamily="34" charset="0"/>
              </a:rPr>
              <a:t>DESIGN AND STIMULATION OF COMPACT MONOPOLE ANTENNA FOR UAV APPLICATION</a:t>
            </a:r>
            <a:endParaRPr lang="en-IN" sz="2400" b="1" dirty="0">
              <a:latin typeface="Arial" panose="020B0604020202020204" pitchFamily="34" charset="0"/>
              <a:cs typeface="Arial" panose="020B0604020202020204" pitchFamily="34" charset="0"/>
            </a:endParaRPr>
          </a:p>
        </p:txBody>
      </p:sp>
      <p:sp>
        <p:nvSpPr>
          <p:cNvPr id="1048596" name="Subtitle 5"/>
          <p:cNvSpPr>
            <a:spLocks noGrp="1"/>
          </p:cNvSpPr>
          <p:nvPr>
            <p:ph type="body" idx="1"/>
          </p:nvPr>
        </p:nvSpPr>
        <p:spPr>
          <a:xfrm rot="10800000" flipV="1">
            <a:off x="4232586" y="3469437"/>
            <a:ext cx="5259062" cy="376787"/>
          </a:xfrm>
        </p:spPr>
        <p:txBody>
          <a:bodyPr>
            <a:normAutofit fontScale="25000" lnSpcReduction="20000"/>
          </a:bodyPr>
          <a:lstStyle/>
          <a:p>
            <a:pPr marL="0" indent="0">
              <a:buNone/>
            </a:pPr>
            <a:r>
              <a:rPr lang="en-US" sz="9600" dirty="0">
                <a:solidFill>
                  <a:srgbClr val="FF0000"/>
                </a:solidFill>
              </a:rPr>
              <a:t> </a:t>
            </a:r>
            <a:endParaRPr lang="en-US" sz="23900" dirty="0">
              <a:solidFill>
                <a:srgbClr val="FF0000"/>
              </a:solidFill>
            </a:endParaRPr>
          </a:p>
          <a:p>
            <a:pPr marL="0" indent="0">
              <a:buNone/>
            </a:pPr>
            <a:endParaRPr lang="en-US" sz="5000" dirty="0">
              <a:solidFill>
                <a:srgbClr val="FF0000"/>
              </a:solidFill>
            </a:endParaRPr>
          </a:p>
        </p:txBody>
      </p:sp>
      <p:sp>
        <p:nvSpPr>
          <p:cNvPr id="1048599" name="Content Placeholder 8"/>
          <p:cNvSpPr>
            <a:spLocks noGrp="1"/>
          </p:cNvSpPr>
          <p:nvPr>
            <p:ph sz="quarter" idx="4"/>
          </p:nvPr>
        </p:nvSpPr>
        <p:spPr>
          <a:xfrm>
            <a:off x="7147003" y="4919909"/>
            <a:ext cx="4895056" cy="710783"/>
          </a:xfrm>
        </p:spPr>
        <p:txBody>
          <a:bodyPr>
            <a:normAutofit fontScale="92500" lnSpcReduction="10000"/>
          </a:bodyPr>
          <a:lstStyle/>
          <a:p>
            <a:pPr marL="0" indent="0">
              <a:buNone/>
            </a:pPr>
            <a:r>
              <a:rPr lang="en-US" b="1" dirty="0">
                <a:latin typeface="Arial" panose="020B0604020202020204" pitchFamily="34" charset="0"/>
                <a:cs typeface="Arial" panose="020B0604020202020204" pitchFamily="34" charset="0"/>
              </a:rPr>
              <a:t>BY:</a:t>
            </a:r>
            <a:endParaRPr lang="en-US" b="1"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      RUBAA B</a:t>
            </a:r>
            <a:endParaRPr lang="en-IN" b="1" dirty="0">
              <a:latin typeface="Arial" panose="020B0604020202020204" pitchFamily="34" charset="0"/>
              <a:cs typeface="Arial" panose="020B0604020202020204" pitchFamily="34" charset="0"/>
            </a:endParaRPr>
          </a:p>
        </p:txBody>
      </p:sp>
      <p:pic>
        <p:nvPicPr>
          <p:cNvPr id="2097153" name="Picture 9"/>
          <p:cNvPicPr>
            <a:picLocks noChangeAspect="1"/>
          </p:cNvPicPr>
          <p:nvPr/>
        </p:nvPicPr>
        <p:blipFill rotWithShape="1">
          <a:blip r:embed="rId2"/>
          <a:srcRect/>
          <a:stretch>
            <a:fillRect/>
          </a:stretch>
        </p:blipFill>
        <p:spPr>
          <a:xfrm>
            <a:off x="9350645" y="59739"/>
            <a:ext cx="2394315" cy="1809702"/>
          </a:xfrm>
          <a:prstGeom prst="rect">
            <a:avLst/>
          </a:prstGeom>
        </p:spPr>
      </p:pic>
      <p:pic>
        <p:nvPicPr>
          <p:cNvPr id="2097154" name="Picture 1"/>
          <p:cNvPicPr>
            <a:picLocks noChangeAspect="1"/>
          </p:cNvPicPr>
          <p:nvPr/>
        </p:nvPicPr>
        <p:blipFill rotWithShape="1">
          <a:blip r:embed="rId3"/>
          <a:srcRect l="11283" r="15852"/>
          <a:stretch>
            <a:fillRect/>
          </a:stretch>
        </p:blipFill>
        <p:spPr>
          <a:xfrm>
            <a:off x="1684065" y="210446"/>
            <a:ext cx="1929449" cy="15481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3463608" y="375920"/>
            <a:ext cx="5264784" cy="1018539"/>
          </a:xfrm>
        </p:spPr>
        <p:txBody>
          <a:bodyPr/>
          <a:lstStyle/>
          <a:p>
            <a:r>
              <a:rPr lang="en-US" dirty="0">
                <a:latin typeface="Arial" panose="020B0604020202020204" pitchFamily="34" charset="0"/>
                <a:cs typeface="Arial" panose="020B0604020202020204" pitchFamily="34" charset="0"/>
              </a:rPr>
              <a:t>UAV  APPLICATION</a:t>
            </a:r>
            <a:endParaRPr lang="en-IN" dirty="0">
              <a:latin typeface="Arial" panose="020B0604020202020204" pitchFamily="34" charset="0"/>
              <a:cs typeface="Arial" panose="020B0604020202020204" pitchFamily="34" charset="0"/>
            </a:endParaRPr>
          </a:p>
        </p:txBody>
      </p:sp>
      <p:sp>
        <p:nvSpPr>
          <p:cNvPr id="1048619" name="Content Placeholder 2"/>
          <p:cNvSpPr>
            <a:spLocks noGrp="1"/>
          </p:cNvSpPr>
          <p:nvPr>
            <p:ph idx="1"/>
          </p:nvPr>
        </p:nvSpPr>
        <p:spPr>
          <a:xfrm>
            <a:off x="1522096" y="1534160"/>
            <a:ext cx="10476864" cy="5029200"/>
          </a:xfrm>
        </p:spPr>
        <p:txBody>
          <a:bodyPr>
            <a:normAutofit lnSpcReduction="10000"/>
          </a:bodyPr>
          <a:lstStyle/>
          <a:p>
            <a:pPr marL="0" indent="0">
              <a:buNone/>
            </a:pPr>
            <a:r>
              <a:rPr lang="en-US" dirty="0">
                <a:latin typeface="Arial" panose="020B0604020202020204" pitchFamily="34" charset="0"/>
                <a:cs typeface="Arial" panose="020B0604020202020204" pitchFamily="34" charset="0"/>
              </a:rPr>
              <a:t>Antennas are the most important electronic components of any UAV for they allow the vehicle to transmit information and to receive information from other systems, as well as the people on the ground.</a:t>
            </a: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ADVANTAGES IN UAV</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Reduced volume and lighter structures.</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Suitable for use in planar arrays.</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Easy to adapt to different surfaces for mounting, if the substrate is    flexible.</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4846320" y="177801"/>
            <a:ext cx="3222624" cy="858520"/>
          </a:xfrm>
        </p:spPr>
        <p:txBody>
          <a:bodyPr/>
          <a:lstStyle/>
          <a:p>
            <a:r>
              <a:rPr lang="en-US" dirty="0"/>
              <a:t>REFERENCE</a:t>
            </a:r>
            <a:endParaRPr lang="en-IN" dirty="0"/>
          </a:p>
        </p:txBody>
      </p:sp>
      <p:sp>
        <p:nvSpPr>
          <p:cNvPr id="1048621" name="Content Placeholder 2"/>
          <p:cNvSpPr>
            <a:spLocks noGrp="1"/>
          </p:cNvSpPr>
          <p:nvPr>
            <p:ph idx="1"/>
          </p:nvPr>
        </p:nvSpPr>
        <p:spPr>
          <a:xfrm>
            <a:off x="3292791" y="2550161"/>
            <a:ext cx="8899209" cy="2692400"/>
          </a:xfrm>
        </p:spPr>
        <p:txBody>
          <a:bodyPr>
            <a:noAutofit/>
          </a:bodyPr>
          <a:lstStyle/>
          <a:p>
            <a:pPr marL="0" indent="0">
              <a:buNone/>
            </a:pPr>
            <a:r>
              <a:rPr lang="en-IN" sz="1600" dirty="0">
                <a:latin typeface="Arial" panose="020B0604020202020204" pitchFamily="34" charset="0"/>
                <a:cs typeface="Arial" panose="020B0604020202020204" pitchFamily="34" charset="0"/>
              </a:rPr>
              <a:t>[1] R. Zaker, C. Ghobadi, and J. Nourinia, “Bandwidth enhancement of</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novel compact single and dual band-notched printed monopole antenna</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with a pair of L-shaped slots,” IEEE Trans. Antennas Propag., vol. 57,</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no. 12, pp. 3978–3983, Dec. 2009.</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[2] H.-J. Zhou, B.-H. Sun, Q.-Z. Liu, and J.-Y. Deng, “Implementation</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and investigation of U-shaped aperture UWB antenna with dual band-</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notched characteristics,” Electron. Lett., vol. 44, no. 24, pp. 1387–1388,</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Nov. 2008.</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[3] J.-W. Jang and H.-Y. Hwang, “An improved band-rejection UWB</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antenna with resonant patches and a slot,” IEEE Antennas Wireless</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Propag. Lett., vol. 8, pp. 299–302, 2009.</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[4] T. Dissanayake and K. P. Esselle, “Prediction of the notch frequency</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of slot loaded printed UWB antennas,” IEEE Trans. Antennas Propag.,</a:t>
            </a:r>
            <a:endParaRPr lang="en-IN" sz="1600" dirty="0">
              <a:latin typeface="Arial" panose="020B0604020202020204" pitchFamily="34" charset="0"/>
              <a:cs typeface="Arial" panose="020B0604020202020204" pitchFamily="34" charset="0"/>
            </a:endParaRPr>
          </a:p>
          <a:p>
            <a:pPr marL="0" indent="0">
              <a:buNone/>
            </a:pPr>
            <a:r>
              <a:rPr lang="en-IN" sz="1600" dirty="0">
                <a:latin typeface="Arial" panose="020B0604020202020204" pitchFamily="34" charset="0"/>
                <a:cs typeface="Arial" panose="020B0604020202020204" pitchFamily="34" charset="0"/>
              </a:rPr>
              <a:t>vol. 55, no. 11, pp. 3320–3325, Nov. 2007.</a:t>
            </a:r>
            <a:endParaRPr lang="en-IN" sz="1600" dirty="0">
              <a:latin typeface="Arial" panose="020B0604020202020204" pitchFamily="34" charset="0"/>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Content Placeholder 14"/>
          <p:cNvPicPr>
            <a:picLocks noGrp="1" noChangeAspect="1"/>
          </p:cNvPicPr>
          <p:nvPr>
            <p:ph sz="half" idx="4294967295"/>
          </p:nvPr>
        </p:nvPicPr>
        <p:blipFill>
          <a:blip r:embed="rId1"/>
          <a:stretch>
            <a:fillRect/>
          </a:stretch>
        </p:blipFill>
        <p:spPr>
          <a:xfrm>
            <a:off x="0" y="3335338"/>
            <a:ext cx="4894263" cy="2455862"/>
          </a:xfrm>
        </p:spPr>
      </p:pic>
      <p:pic>
        <p:nvPicPr>
          <p:cNvPr id="2097161" name="Picture 19"/>
          <p:cNvPicPr>
            <a:picLocks noChangeAspect="1"/>
          </p:cNvPicPr>
          <p:nvPr/>
        </p:nvPicPr>
        <p:blipFill>
          <a:blip r:embed="rId2"/>
          <a:stretch>
            <a:fillRect/>
          </a:stretch>
        </p:blipFill>
        <p:spPr>
          <a:xfrm>
            <a:off x="2923430" y="478880"/>
            <a:ext cx="7617220" cy="57129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4700426" y="210820"/>
            <a:ext cx="3788729" cy="797560"/>
          </a:xfrm>
        </p:spPr>
        <p:txBody>
          <a:bodyPr/>
          <a:lstStyle/>
          <a:p>
            <a:r>
              <a:rPr lang="en-US" dirty="0">
                <a:latin typeface="Arial" panose="020B0604020202020204" pitchFamily="34" charset="0"/>
                <a:cs typeface="Arial" panose="020B0604020202020204" pitchFamily="34" charset="0"/>
              </a:rPr>
              <a:t>ABSTRACT</a:t>
            </a:r>
            <a:endParaRPr lang="en-IN" dirty="0">
              <a:latin typeface="Arial" panose="020B0604020202020204" pitchFamily="34" charset="0"/>
              <a:cs typeface="Arial" panose="020B0604020202020204" pitchFamily="34" charset="0"/>
            </a:endParaRPr>
          </a:p>
        </p:txBody>
      </p:sp>
      <p:sp>
        <p:nvSpPr>
          <p:cNvPr id="1048606" name="Content Placeholder 2"/>
          <p:cNvSpPr>
            <a:spLocks noGrp="1" noRot="1" noChangeAspect="1" noMove="1" noResize="1" noEditPoints="1" noAdjustHandles="1" noChangeArrowheads="1" noChangeShapeType="1" noTextEdit="1"/>
          </p:cNvSpPr>
          <p:nvPr>
            <p:ph idx="1"/>
          </p:nvPr>
        </p:nvSpPr>
        <p:spPr>
          <a:xfrm>
            <a:off x="2489200" y="1584960"/>
            <a:ext cx="8922383" cy="4663440"/>
          </a:xfrm>
          <a:blipFill>
            <a:blip r:embed="rId1"/>
            <a:stretch>
              <a:fillRect l="-1025" t="-4444" r="-1571"/>
            </a:stretch>
          </a:blipFill>
        </p:spPr>
        <p:txBody>
          <a:bodyPr/>
          <a:lstStyle/>
          <a:p>
            <a:r>
              <a:rPr lang="en-IN">
                <a:noFill/>
              </a:rPr>
              <a:t> </a:t>
            </a:r>
            <a:endParaRPr lang="en-IN">
              <a:no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1048608" name="Text Placeholder 2"/>
          <p:cNvSpPr>
            <a:spLocks noGrp="1"/>
          </p:cNvSpPr>
          <p:nvPr>
            <p:ph type="body" idx="1"/>
          </p:nvPr>
        </p:nvSpPr>
        <p:spPr>
          <a:xfrm>
            <a:off x="1318189" y="1636479"/>
            <a:ext cx="4607188" cy="576262"/>
          </a:xfrm>
        </p:spPr>
        <p:txBody>
          <a:bodyPr/>
          <a:lstStyle/>
          <a:p>
            <a:r>
              <a:rPr lang="en-US" sz="4000" dirty="0">
                <a:solidFill>
                  <a:schemeClr val="tx1"/>
                </a:solidFill>
                <a:latin typeface="Arial" panose="020B0604020202020204" pitchFamily="34" charset="0"/>
                <a:cs typeface="Arial" panose="020B0604020202020204" pitchFamily="34" charset="0"/>
              </a:rPr>
              <a:t>OBJECTIVE</a:t>
            </a:r>
            <a:endParaRPr lang="en-IN" sz="4000" dirty="0">
              <a:solidFill>
                <a:schemeClr val="tx1"/>
              </a:solidFill>
              <a:latin typeface="Arial" panose="020B0604020202020204" pitchFamily="34" charset="0"/>
              <a:cs typeface="Arial" panose="020B0604020202020204" pitchFamily="34" charset="0"/>
            </a:endParaRPr>
          </a:p>
        </p:txBody>
      </p:sp>
      <p:sp>
        <p:nvSpPr>
          <p:cNvPr id="1048609" name="Content Placeholder 3"/>
          <p:cNvSpPr>
            <a:spLocks noGrp="1"/>
          </p:cNvSpPr>
          <p:nvPr>
            <p:ph sz="half" idx="2"/>
          </p:nvPr>
        </p:nvSpPr>
        <p:spPr>
          <a:xfrm>
            <a:off x="1920240" y="2692400"/>
            <a:ext cx="4775200" cy="4358640"/>
          </a:xfrm>
        </p:spPr>
        <p:txBody>
          <a:bodyPr>
            <a:normAutofit/>
          </a:bodyPr>
          <a:lstStyle/>
          <a:p>
            <a:pPr marL="0" indent="0">
              <a:buNone/>
            </a:pPr>
            <a:r>
              <a:rPr lang="en-US" sz="2800" dirty="0">
                <a:latin typeface="Arial" panose="020B0604020202020204" pitchFamily="34" charset="0"/>
                <a:cs typeface="Arial" panose="020B0604020202020204" pitchFamily="34" charset="0"/>
              </a:rPr>
              <a:t>To Design a Compact Monopole Antenna using High Frequency Structure Simulator(HFSS) for UAV applications.</a:t>
            </a:r>
            <a:endParaRPr lang="en-IN" sz="2800" dirty="0">
              <a:latin typeface="Arial" panose="020B0604020202020204" pitchFamily="34" charset="0"/>
              <a:cs typeface="Arial" panose="020B0604020202020204" pitchFamily="34" charset="0"/>
            </a:endParaRPr>
          </a:p>
        </p:txBody>
      </p:sp>
      <p:pic>
        <p:nvPicPr>
          <p:cNvPr id="2097155" name="Picture 5"/>
          <p:cNvPicPr>
            <a:picLocks noChangeAspect="1"/>
          </p:cNvPicPr>
          <p:nvPr/>
        </p:nvPicPr>
        <p:blipFill rotWithShape="1">
          <a:blip r:embed="rId1"/>
          <a:srcRect l="48295" t="28148" r="32000" b="33481"/>
          <a:stretch>
            <a:fillRect/>
          </a:stretch>
        </p:blipFill>
        <p:spPr>
          <a:xfrm>
            <a:off x="7264400" y="1757680"/>
            <a:ext cx="4775200" cy="4470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5151120" y="-139809"/>
            <a:ext cx="3078956" cy="1958449"/>
          </a:xfrm>
        </p:spPr>
        <p:txBody>
          <a:bodyPr/>
          <a:lstStyle/>
          <a:p>
            <a:r>
              <a:rPr lang="en-US" dirty="0"/>
              <a:t>ANTENNA</a:t>
            </a:r>
            <a:endParaRPr lang="en-IN" dirty="0"/>
          </a:p>
        </p:txBody>
      </p:sp>
      <p:sp>
        <p:nvSpPr>
          <p:cNvPr id="1048611" name="Content Placeholder 3"/>
          <p:cNvSpPr>
            <a:spLocks noGrp="1"/>
          </p:cNvSpPr>
          <p:nvPr>
            <p:ph sz="half" idx="2"/>
          </p:nvPr>
        </p:nvSpPr>
        <p:spPr>
          <a:xfrm>
            <a:off x="2289533" y="1633110"/>
            <a:ext cx="9660835" cy="4261899"/>
          </a:xfrm>
        </p:spPr>
        <p:txBody>
          <a:bodyPr>
            <a:normAutofit fontScale="96429" lnSpcReduction="10000"/>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key components of any wireless system.</a:t>
            </a: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device that receives or transmits electromagnetic waves.</a:t>
            </a: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one type of transducer that converts electrical energy into electromagnetic energy in the form of electromagnetic waves.</a:t>
            </a: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required by any radio receiver or transmitter to couple its electrical connection to the electromagnetic field.</a:t>
            </a:r>
            <a:endParaRPr lang="en-IN"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1961831" y="0"/>
            <a:ext cx="10018713" cy="1752599"/>
          </a:xfrm>
        </p:spPr>
        <p:txBody>
          <a:bodyPr/>
          <a:lstStyle/>
          <a:p>
            <a:r>
              <a:rPr lang="en-US" dirty="0">
                <a:latin typeface="Arial" panose="020B0604020202020204" pitchFamily="34" charset="0"/>
                <a:cs typeface="Arial" panose="020B0604020202020204" pitchFamily="34" charset="0"/>
              </a:rPr>
              <a:t>DESIGN  PROCEDURE  USING  HFSS</a:t>
            </a:r>
            <a:endParaRPr lang="en-IN" dirty="0">
              <a:latin typeface="Arial" panose="020B0604020202020204" pitchFamily="34" charset="0"/>
              <a:cs typeface="Arial" panose="020B0604020202020204" pitchFamily="34" charset="0"/>
            </a:endParaRPr>
          </a:p>
        </p:txBody>
      </p:sp>
      <p:sp>
        <p:nvSpPr>
          <p:cNvPr id="1048613" name="Content Placeholder 2"/>
          <p:cNvSpPr>
            <a:spLocks noGrp="1"/>
          </p:cNvSpPr>
          <p:nvPr>
            <p:ph idx="1"/>
          </p:nvPr>
        </p:nvSpPr>
        <p:spPr>
          <a:xfrm>
            <a:off x="1819590" y="2260599"/>
            <a:ext cx="10018713" cy="3124201"/>
          </a:xfrm>
        </p:spPr>
        <p:txBody>
          <a:bodyPr>
            <a:noAutofit/>
          </a:bodyPr>
          <a:lstStyle/>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Select the substrate to assign material.</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By using  the dimensions, design the required      shape of the antenna.</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IN" sz="3200" dirty="0">
                <a:latin typeface="Arial" panose="020B0604020202020204" pitchFamily="34" charset="0"/>
                <a:cs typeface="Arial" panose="020B0604020202020204" pitchFamily="34" charset="0"/>
              </a:rPr>
              <a:t>Assigning Boundaries and Excitations.</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Solution setup.</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Analyze the results.</a:t>
            </a:r>
            <a:endParaRPr lang="en-US" sz="3200" dirty="0">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xfrm>
            <a:off x="2971800" y="0"/>
            <a:ext cx="7437120" cy="970279"/>
          </a:xfrm>
        </p:spPr>
        <p:txBody>
          <a:bodyPr/>
          <a:lstStyle/>
          <a:p>
            <a:r>
              <a:rPr lang="en-US" dirty="0"/>
              <a:t>MODEL  OF  THE  ANTENNA</a:t>
            </a:r>
            <a:endParaRPr lang="en-IN" dirty="0"/>
          </a:p>
        </p:txBody>
      </p:sp>
      <p:pic>
        <p:nvPicPr>
          <p:cNvPr id="2097156" name="Content Placeholder 4"/>
          <p:cNvPicPr>
            <a:picLocks noGrp="1" noChangeAspect="1"/>
          </p:cNvPicPr>
          <p:nvPr>
            <p:ph idx="1"/>
          </p:nvPr>
        </p:nvPicPr>
        <p:blipFill rotWithShape="1">
          <a:blip r:embed="rId1"/>
          <a:srcRect b="17576"/>
          <a:stretch>
            <a:fillRect/>
          </a:stretch>
        </p:blipFill>
        <p:spPr>
          <a:xfrm>
            <a:off x="1854200" y="797559"/>
            <a:ext cx="9946640" cy="5735321"/>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title"/>
          </p:nvPr>
        </p:nvSpPr>
        <p:spPr>
          <a:xfrm>
            <a:off x="1370647" y="1"/>
            <a:ext cx="10018713" cy="1290320"/>
          </a:xfrm>
        </p:spPr>
        <p:txBody>
          <a:bodyPr>
            <a:normAutofit fontScale="90000"/>
          </a:bodyPr>
          <a:lstStyle/>
          <a:p>
            <a:r>
              <a:rPr lang="en-US" dirty="0"/>
              <a:t>RESULTS </a:t>
            </a:r>
            <a:br>
              <a:rPr lang="en-US" dirty="0"/>
            </a:br>
            <a:r>
              <a:rPr lang="en-US" dirty="0"/>
              <a:t>S PARAMETER</a:t>
            </a:r>
            <a:endParaRPr lang="en-IN" dirty="0"/>
          </a:p>
        </p:txBody>
      </p:sp>
      <p:pic>
        <p:nvPicPr>
          <p:cNvPr id="2097157" name="Content Placeholder 4"/>
          <p:cNvPicPr>
            <a:picLocks noGrp="1" noChangeAspect="1"/>
          </p:cNvPicPr>
          <p:nvPr>
            <p:ph idx="1"/>
          </p:nvPr>
        </p:nvPicPr>
        <p:blipFill rotWithShape="1">
          <a:blip r:embed="rId1"/>
          <a:srcRect b="9935"/>
          <a:stretch>
            <a:fillRect/>
          </a:stretch>
        </p:blipFill>
        <p:spPr>
          <a:xfrm>
            <a:off x="1828800" y="1209041"/>
            <a:ext cx="9875520" cy="532383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5140960" y="-253999"/>
            <a:ext cx="3019424" cy="1168399"/>
          </a:xfrm>
        </p:spPr>
        <p:txBody>
          <a:bodyPr/>
          <a:lstStyle/>
          <a:p>
            <a:r>
              <a:rPr lang="en-US" dirty="0"/>
              <a:t>VSWR </a:t>
            </a:r>
            <a:endParaRPr lang="en-IN" dirty="0"/>
          </a:p>
        </p:txBody>
      </p:sp>
      <p:pic>
        <p:nvPicPr>
          <p:cNvPr id="2097158" name="Content Placeholder 4"/>
          <p:cNvPicPr>
            <a:picLocks noGrp="1" noChangeAspect="1"/>
          </p:cNvPicPr>
          <p:nvPr>
            <p:ph idx="1"/>
          </p:nvPr>
        </p:nvPicPr>
        <p:blipFill rotWithShape="1">
          <a:blip r:embed="rId1"/>
          <a:srcRect l="11931" t="19384" b="9756"/>
          <a:stretch>
            <a:fillRect/>
          </a:stretch>
        </p:blipFill>
        <p:spPr>
          <a:xfrm>
            <a:off x="2072640" y="914400"/>
            <a:ext cx="9398000" cy="538480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260791" y="271780"/>
            <a:ext cx="10018713" cy="716280"/>
          </a:xfrm>
        </p:spPr>
        <p:txBody>
          <a:bodyPr/>
          <a:lstStyle/>
          <a:p>
            <a:r>
              <a:rPr lang="en-US" dirty="0"/>
              <a:t>GAIN</a:t>
            </a:r>
            <a:endParaRPr lang="en-IN" dirty="0"/>
          </a:p>
        </p:txBody>
      </p:sp>
      <p:pic>
        <p:nvPicPr>
          <p:cNvPr id="2097159" name="Content Placeholder 4"/>
          <p:cNvPicPr>
            <a:picLocks noGrp="1" noChangeAspect="1"/>
          </p:cNvPicPr>
          <p:nvPr>
            <p:ph idx="1"/>
          </p:nvPr>
        </p:nvPicPr>
        <p:blipFill rotWithShape="1">
          <a:blip r:embed="rId1"/>
          <a:srcRect l="12152" t="18478" b="9747"/>
          <a:stretch>
            <a:fillRect/>
          </a:stretch>
        </p:blipFill>
        <p:spPr>
          <a:xfrm>
            <a:off x="2021840" y="1422400"/>
            <a:ext cx="9591040" cy="4805680"/>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2118</Words>
  <Application>WPS Presentation</Application>
  <PresentationFormat>Widescreen</PresentationFormat>
  <Paragraphs>71</Paragraphs>
  <Slides>12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SimSun</vt:lpstr>
      <vt:lpstr>Wingdings</vt:lpstr>
      <vt:lpstr>Arial</vt:lpstr>
      <vt:lpstr>Corbel</vt:lpstr>
      <vt:lpstr>Microsoft YaHei</vt:lpstr>
      <vt:lpstr>Arial Unicode MS</vt:lpstr>
      <vt:lpstr>Calibri</vt:lpstr>
      <vt:lpstr>Parallax</vt:lpstr>
      <vt:lpstr>DESIGN AND STIMULATION OF COMPACT MONOPOLE ANTENNA FOR UAV APPLICATION</vt:lpstr>
      <vt:lpstr>ABSTRACT</vt:lpstr>
      <vt:lpstr> </vt:lpstr>
      <vt:lpstr>ANTENNA</vt:lpstr>
      <vt:lpstr>DESIGN  PROCEDURE  USING  HFSS</vt:lpstr>
      <vt:lpstr>MODEL  OF  THE  ANTENNA</vt:lpstr>
      <vt:lpstr>RESULTS  S PARAMETER</vt:lpstr>
      <vt:lpstr>VSWR </vt:lpstr>
      <vt:lpstr>GAIN</vt:lpstr>
      <vt:lpstr>UAV  APPLICATION</vt:lpstr>
      <vt:lpstr>REFERENCE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Balu</cp:lastModifiedBy>
  <cp:revision>5</cp:revision>
  <dcterms:created xsi:type="dcterms:W3CDTF">2022-09-05T01:44:00Z</dcterms:created>
  <dcterms:modified xsi:type="dcterms:W3CDTF">2024-04-02T09:00:37Z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fccceb22a471412f9f518472bb269d99</vt:lpwstr>
  </property>
  <property fmtid="{D5CDD505-2E9C-101B-9397-08002B2CF9AE}" pid="3" name="KSOProductBuildVer">
    <vt:lpwstr>1033-12.2.0.13489</vt:lpwstr>
  </property>
</Properties>
</file>